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4"/>
  </p:notesMasterIdLst>
  <p:sldIdLst>
    <p:sldId id="348" r:id="rId2"/>
    <p:sldId id="349" r:id="rId3"/>
    <p:sldId id="350" r:id="rId4"/>
    <p:sldId id="351" r:id="rId5"/>
    <p:sldId id="353" r:id="rId6"/>
    <p:sldId id="352" r:id="rId7"/>
    <p:sldId id="359" r:id="rId8"/>
    <p:sldId id="354" r:id="rId9"/>
    <p:sldId id="358" r:id="rId10"/>
    <p:sldId id="355" r:id="rId11"/>
    <p:sldId id="357" r:id="rId12"/>
    <p:sldId id="356" r:id="rId13"/>
  </p:sldIdLst>
  <p:sldSz cx="9144000" cy="5143500" type="screen16x9"/>
  <p:notesSz cx="6858000" cy="9144000"/>
  <p:defaultTextStyle>
    <a:defPPr>
      <a:defRPr lang="es-CO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5pPr>
    <a:lvl6pPr marL="22860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6pPr>
    <a:lvl7pPr marL="27432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7pPr>
    <a:lvl8pPr marL="32004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8pPr>
    <a:lvl9pPr marL="36576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62" autoAdjust="0"/>
    <p:restoredTop sz="94674"/>
  </p:normalViewPr>
  <p:slideViewPr>
    <p:cSldViewPr snapToGrid="0">
      <p:cViewPr varScale="1">
        <p:scale>
          <a:sx n="93" d="100"/>
          <a:sy n="93" d="100"/>
        </p:scale>
        <p:origin x="822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Google Shape;3;n">
            <a:extLst>
              <a:ext uri="{FF2B5EF4-FFF2-40B4-BE49-F238E27FC236}">
                <a16:creationId xmlns:a16="http://schemas.microsoft.com/office/drawing/2014/main" xmlns="" id="{E46D6E25-F4E7-EC4D-BFB1-FE916C82708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2147483646 w 120000"/>
              <a:gd name="T3" fmla="*/ 0 h 120000"/>
              <a:gd name="T4" fmla="*/ 2147483646 w 120000"/>
              <a:gd name="T5" fmla="*/ 2147483646 h 120000"/>
              <a:gd name="T6" fmla="*/ 0 w 120000"/>
              <a:gd name="T7" fmla="*/ 2147483646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Google Shape;4;n">
            <a:extLst>
              <a:ext uri="{FF2B5EF4-FFF2-40B4-BE49-F238E27FC236}">
                <a16:creationId xmlns:a16="http://schemas.microsoft.com/office/drawing/2014/main" xmlns="" id="{08AEE924-C7CA-F44E-B617-EC0776F3DE8A}"/>
              </a:ext>
            </a:extLst>
          </p:cNvPr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es-CO" altLang="es-CO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07904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457200" indent="-2984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1pPr>
    <a:lvl2pPr marL="742950" lvl="1" indent="-2857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2pPr>
    <a:lvl3pPr marL="1143000" lvl="2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3pPr>
    <a:lvl4pPr marL="1600200" lvl="3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4pPr>
    <a:lvl5pPr marL="2057400" lvl="4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Google Shape;51;p:notes">
            <a:extLst>
              <a:ext uri="{FF2B5EF4-FFF2-40B4-BE49-F238E27FC236}">
                <a16:creationId xmlns:a16="http://schemas.microsoft.com/office/drawing/2014/main" xmlns="" id="{B154E618-71BF-094A-A347-D027AC808C65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131074" name="Google Shape;52;p:notes">
            <a:extLst>
              <a:ext uri="{FF2B5EF4-FFF2-40B4-BE49-F238E27FC236}">
                <a16:creationId xmlns:a16="http://schemas.microsoft.com/office/drawing/2014/main" xmlns="" id="{F3CB1003-C780-4A44-A039-421E1AE3EEA1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es-CO" altLang="es-CO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001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645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anchor="b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4" name="Google Shape;8;p1">
            <a:extLst>
              <a:ext uri="{FF2B5EF4-FFF2-40B4-BE49-F238E27FC236}">
                <a16:creationId xmlns:a16="http://schemas.microsoft.com/office/drawing/2014/main" xmlns="" id="{C8FB3271-5ECB-544F-A385-D9E672A94CD0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1CB8D8-E06A-D94D-869C-C2ABB234B4BA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1344231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anchor="b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" name="Google Shape;8;p1">
            <a:extLst>
              <a:ext uri="{FF2B5EF4-FFF2-40B4-BE49-F238E27FC236}">
                <a16:creationId xmlns:a16="http://schemas.microsoft.com/office/drawing/2014/main" xmlns="" id="{39AAA351-90AF-E744-B06D-538610090209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252C2-4EC1-B441-B096-92DDC9426380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1568388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anchor="ctr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" name="Google Shape;8;p1">
            <a:extLst>
              <a:ext uri="{FF2B5EF4-FFF2-40B4-BE49-F238E27FC236}">
                <a16:creationId xmlns:a16="http://schemas.microsoft.com/office/drawing/2014/main" xmlns="" id="{A90142CA-EA32-2F48-B29B-702FABE45813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29D6C9-C1E5-3D47-994D-486602DE5C0F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2951645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36;p9">
            <a:extLst>
              <a:ext uri="{FF2B5EF4-FFF2-40B4-BE49-F238E27FC236}">
                <a16:creationId xmlns:a16="http://schemas.microsoft.com/office/drawing/2014/main" xmlns="" id="{70BC68D5-48FB-9346-A3D0-FA5A768C67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0"/>
            <a:ext cx="4572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lIns="91425" tIns="91425" rIns="91425" bIns="91425" anchor="ctr"/>
          <a:lstStyle>
            <a:lvl1pPr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charset="0"/>
              <a:buNone/>
              <a:defRPr/>
            </a:pPr>
            <a:endParaRPr lang="es-CO" altLang="es-CO"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anchor="b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anchor="ctr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" name="Google Shape;40;p9">
            <a:extLst>
              <a:ext uri="{FF2B5EF4-FFF2-40B4-BE49-F238E27FC236}">
                <a16:creationId xmlns:a16="http://schemas.microsoft.com/office/drawing/2014/main" xmlns="" id="{3C52D427-6452-5944-98BA-B2313DA5053E}"/>
              </a:ext>
            </a:extLst>
          </p:cNvPr>
          <p:cNvSpPr txBox="1"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CA1989-1DD4-3346-96BF-744EAA59F035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820404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anchor="b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" name="Google Shape;8;p1">
            <a:extLst>
              <a:ext uri="{FF2B5EF4-FFF2-40B4-BE49-F238E27FC236}">
                <a16:creationId xmlns:a16="http://schemas.microsoft.com/office/drawing/2014/main" xmlns="" id="{9A367885-C417-3040-92EB-1D55BE02FDA9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D9D2D-8B6A-5444-BF15-B05FE7DD33D9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1378048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0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6;p1">
            <a:extLst>
              <a:ext uri="{FF2B5EF4-FFF2-40B4-BE49-F238E27FC236}">
                <a16:creationId xmlns:a16="http://schemas.microsoft.com/office/drawing/2014/main" xmlns="" id="{811C38A1-2CC6-634B-8EA1-D3633C88B72C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xfrm>
            <a:off x="311150" y="444500"/>
            <a:ext cx="8521700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es-CO" altLang="es-CO">
              <a:sym typeface="Arial" panose="020B0604020202020204" pitchFamily="34" charset="0"/>
            </a:endParaRPr>
          </a:p>
        </p:txBody>
      </p:sp>
      <p:sp>
        <p:nvSpPr>
          <p:cNvPr id="1027" name="Google Shape;7;p1">
            <a:extLst>
              <a:ext uri="{FF2B5EF4-FFF2-40B4-BE49-F238E27FC236}">
                <a16:creationId xmlns:a16="http://schemas.microsoft.com/office/drawing/2014/main" xmlns="" id="{9913BE24-0429-1148-9438-8EF013F13010}"/>
              </a:ext>
            </a:extLst>
          </p:cNvPr>
          <p:cNvSpPr txBox="1">
            <a:spLocks noGrp="1"/>
          </p:cNvSpPr>
          <p:nvPr>
            <p:ph type="body" idx="1"/>
          </p:nvPr>
        </p:nvSpPr>
        <p:spPr bwMode="auto">
          <a:xfrm>
            <a:off x="311150" y="1152525"/>
            <a:ext cx="85217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es-CO" altLang="es-CO">
              <a:sym typeface="Arial" panose="020B0604020202020204" pitchFamily="34" charset="0"/>
            </a:endParaRPr>
          </a:p>
        </p:txBody>
      </p:sp>
      <p:sp>
        <p:nvSpPr>
          <p:cNvPr id="1028" name="Google Shape;8;p1">
            <a:extLst>
              <a:ext uri="{FF2B5EF4-FFF2-40B4-BE49-F238E27FC236}">
                <a16:creationId xmlns:a16="http://schemas.microsoft.com/office/drawing/2014/main" xmlns="" id="{B3E926A0-05D5-7548-9D35-DA35BB5A4BC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 bwMode="auto">
          <a:xfrm>
            <a:off x="8472488" y="4662488"/>
            <a:ext cx="549275" cy="3937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Font typeface="Arial" panose="020B0604020202020204" pitchFamily="34" charset="0"/>
              <a:buNone/>
              <a:defRPr sz="1000" smtClean="0">
                <a:solidFill>
                  <a:srgbClr val="595959"/>
                </a:solidFill>
              </a:defRPr>
            </a:lvl1pPr>
          </a:lstStyle>
          <a:p>
            <a:pPr>
              <a:defRPr/>
            </a:pPr>
            <a:fld id="{581647C5-5244-4448-BE76-BA6C067872A7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97" r:id="rId1"/>
    <p:sldLayoutId id="2147484002" r:id="rId2"/>
    <p:sldLayoutId id="2147484003" r:id="rId3"/>
    <p:sldLayoutId id="2147484007" r:id="rId4"/>
    <p:sldLayoutId id="2147484005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342900" indent="-342900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marL="742950" lvl="1" indent="-285750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marL="1143000" lvl="2" indent="-228600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3pPr>
      <a:lvl4pPr marL="1600200" lvl="3" indent="-228600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4pPr>
      <a:lvl5pPr marL="2057400" lvl="4" indent="-228600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xmlns="" id="{E41574BA-0A47-489A-BD92-04E0435691C7}"/>
              </a:ext>
            </a:extLst>
          </p:cNvPr>
          <p:cNvSpPr txBox="1"/>
          <p:nvPr/>
        </p:nvSpPr>
        <p:spPr>
          <a:xfrm>
            <a:off x="5067613" y="3295620"/>
            <a:ext cx="2050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/>
            </a:r>
            <a:br>
              <a:rPr lang="es-ES" dirty="0"/>
            </a:br>
            <a:endParaRPr lang="es-CO" dirty="0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541D1A9A-01BF-4D30-AB8C-54822233A4C7}"/>
              </a:ext>
            </a:extLst>
          </p:cNvPr>
          <p:cNvSpPr/>
          <p:nvPr/>
        </p:nvSpPr>
        <p:spPr>
          <a:xfrm>
            <a:off x="1282412" y="1974619"/>
            <a:ext cx="7570402" cy="19857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CO" sz="2400" b="1" kern="0" dirty="0">
                <a:solidFill>
                  <a:srgbClr val="2F5496"/>
                </a:solidFill>
                <a:effectLst/>
                <a:ea typeface="Times New Roman" panose="02020603050405020304" pitchFamily="18" charset="0"/>
              </a:rPr>
              <a:t>Programa de capacitación para la organización de Archivo en la Corporación Autónoma Regional para la Defensa de la Meseta de Bucaramanga</a:t>
            </a:r>
          </a:p>
          <a:p>
            <a:pPr algn="ctr"/>
            <a:endParaRPr lang="es-ES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xmlns="" id="{3BB58B86-A176-4D37-B64E-E34B8759B30B}"/>
              </a:ext>
            </a:extLst>
          </p:cNvPr>
          <p:cNvSpPr txBox="1"/>
          <p:nvPr/>
        </p:nvSpPr>
        <p:spPr>
          <a:xfrm>
            <a:off x="2095263" y="3336754"/>
            <a:ext cx="6732869" cy="10399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s-CO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Presentado por: Laura Lizeth Mejía- Pasante de Historia y Archivística –</a:t>
            </a:r>
            <a:endParaRPr lang="es-CO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s-CO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Universidad</a:t>
            </a:r>
            <a:r>
              <a:rPr lang="es-CO" sz="1600" spc="-5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CO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Industrial de</a:t>
            </a:r>
            <a:r>
              <a:rPr lang="es-CO" sz="1600" spc="-2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CO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Santander – 29 de julio del 2022</a:t>
            </a:r>
            <a:endParaRPr lang="es-CO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59620283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4266" y="136213"/>
            <a:ext cx="4584155" cy="755700"/>
          </a:xfrm>
        </p:spPr>
        <p:txBody>
          <a:bodyPr/>
          <a:lstStyle/>
          <a:p>
            <a:pPr algn="ctr"/>
            <a:r>
              <a:rPr lang="es-ES" sz="1800" b="1" smtClean="0">
                <a:solidFill>
                  <a:srgbClr val="0070C0"/>
                </a:solidFill>
              </a:rPr>
              <a:t>PINAR</a:t>
            </a:r>
            <a:endParaRPr lang="en-US" sz="1800" b="1" dirty="0">
              <a:solidFill>
                <a:srgbClr val="0070C0"/>
              </a:solidFill>
              <a:highlight>
                <a:srgbClr val="FFFF00"/>
              </a:highlight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-147437" y="891913"/>
            <a:ext cx="5457400" cy="3179400"/>
          </a:xfrm>
        </p:spPr>
        <p:txBody>
          <a:bodyPr/>
          <a:lstStyle/>
          <a:p>
            <a:pPr marL="152400" indent="0" algn="just">
              <a:buNone/>
            </a:pPr>
            <a:r>
              <a:rPr lang="es-ES" dirty="0"/>
              <a:t>El Plan Institucional de Archivos es uno de los instrumentos más importantes en el proceso de gestión documental, ya que como su nombre lo indica, es el que permite y facilita la planificación de las estrategias y la administración de documentos a corto, mediano y largo plazo, con el fin de facilitar y ejecutar la gestión de forma eficiente y regulada.</a:t>
            </a:r>
          </a:p>
          <a:p>
            <a:pPr marL="152400" indent="0">
              <a:buNone/>
            </a:pPr>
            <a:r>
              <a:rPr lang="es-ES" dirty="0"/>
              <a:t> </a:t>
            </a:r>
          </a:p>
          <a:p>
            <a:pPr marL="152400" indent="0" algn="just">
              <a:buNone/>
            </a:pPr>
            <a:r>
              <a:rPr lang="es-ES" dirty="0"/>
              <a:t>En sí, el PINAR es una herramienta en la que se registran los procesos de gestión a seguir, teniendo como base los puntos de mejora, las necesidades y las dificultades que presente la empresa. Lo anterior le permite establecer importantes componentes y propiedades que permiten el desarrollo estratégico del macro proceso de gestión de datos e información, por ello:</a:t>
            </a:r>
          </a:p>
          <a:p>
            <a:pPr marL="152400" indent="0">
              <a:buNone/>
            </a:pPr>
            <a:r>
              <a:rPr lang="es-ES" dirty="0"/>
              <a:t> </a:t>
            </a:r>
          </a:p>
          <a:p>
            <a:r>
              <a:rPr lang="es-ES" dirty="0"/>
              <a:t>Debe ser aplicado a todos los departamentos y a los archivos en cualquier tipo de material o formato existente.</a:t>
            </a:r>
          </a:p>
          <a:p>
            <a:r>
              <a:rPr lang="es-ES" dirty="0"/>
              <a:t>Es el componente técnico mediante el cual se priorizan las actividades a ejecutar en los programas de gestión archivística (PGD).</a:t>
            </a:r>
          </a:p>
          <a:p>
            <a:r>
              <a:rPr lang="es-ES" dirty="0"/>
              <a:t>Como todo plan, debe seguir una metodología basada en análisis, visión y propósitos de gestión para su formulación.</a:t>
            </a:r>
          </a:p>
          <a:p>
            <a:pPr marL="152400" indent="0">
              <a:buNone/>
            </a:pPr>
            <a:endParaRPr lang="en-US" dirty="0"/>
          </a:p>
        </p:txBody>
      </p:sp>
      <p:pic>
        <p:nvPicPr>
          <p:cNvPr id="5122" name="Picture 2" descr="Metodología para la estructuración del PIN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659" y="1716696"/>
            <a:ext cx="2298342" cy="1529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ítulo 1"/>
          <p:cNvSpPr txBox="1">
            <a:spLocks/>
          </p:cNvSpPr>
          <p:nvPr/>
        </p:nvSpPr>
        <p:spPr bwMode="auto">
          <a:xfrm>
            <a:off x="2869269" y="37202"/>
            <a:ext cx="5456584" cy="455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91425" tIns="91425" rIns="91425" bIns="91425" numCol="1" anchor="b" anchorCtr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l" rtl="0" eaLnBrk="0" fontAlgn="base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None/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 panose="020B0604020202020204" pitchFamily="34" charset="0"/>
              </a:defRPr>
            </a:lvl1pPr>
            <a:lvl2pPr lvl="1" algn="l" rtl="0" eaLnBrk="0" fontAlgn="base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None/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 panose="020B0604020202020204" pitchFamily="34" charset="0"/>
              </a:defRPr>
            </a:lvl2pPr>
            <a:lvl3pPr lvl="2" algn="l" rtl="0" eaLnBrk="0" fontAlgn="base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None/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 panose="020B0604020202020204" pitchFamily="34" charset="0"/>
              </a:defRPr>
            </a:lvl3pPr>
            <a:lvl4pPr lvl="3" algn="l" rtl="0" eaLnBrk="0" fontAlgn="base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None/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 panose="020B0604020202020204" pitchFamily="34" charset="0"/>
              </a:defRPr>
            </a:lvl4pPr>
            <a:lvl5pPr lvl="4" algn="l" rtl="0" eaLnBrk="0" fontAlgn="base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None/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 panose="020B0604020202020204" pitchFamily="34" charset="0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ES" sz="1600" b="1" kern="0">
                <a:solidFill>
                  <a:srgbClr val="FF0000"/>
                </a:solidFill>
              </a:rPr>
              <a:t>Los instrumentos archivísticos en la CDMB</a:t>
            </a:r>
            <a:endParaRPr lang="en-US" sz="1600" b="1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223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11700" y="555600"/>
            <a:ext cx="8030916" cy="755700"/>
          </a:xfrm>
        </p:spPr>
        <p:txBody>
          <a:bodyPr/>
          <a:lstStyle/>
          <a:p>
            <a:pPr algn="ctr"/>
            <a:r>
              <a:rPr lang="es-MX" b="1" dirty="0">
                <a:solidFill>
                  <a:srgbClr val="92D050"/>
                </a:solidFill>
              </a:rPr>
              <a:t>Ejercicio práctico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311699" y="1389600"/>
            <a:ext cx="8369963" cy="3179400"/>
          </a:xfrm>
        </p:spPr>
        <p:txBody>
          <a:bodyPr/>
          <a:lstStyle/>
          <a:p>
            <a:pPr algn="just"/>
            <a:r>
              <a:rPr lang="es-CO" dirty="0"/>
              <a:t>Explique al menos 4 de los anteriores instrumentos archivísticos y mencione: </a:t>
            </a:r>
          </a:p>
          <a:p>
            <a:pPr algn="just"/>
            <a:r>
              <a:rPr lang="es-CO" dirty="0"/>
              <a:t>¿Qué beneficios tiene la implementación de estos en la función administrativa y archivística? </a:t>
            </a:r>
          </a:p>
          <a:p>
            <a:pPr algn="just"/>
            <a:r>
              <a:rPr lang="es-CO" dirty="0"/>
              <a:t>¿Por qué se insiste en la elaboración de instrumentos como las Tablas de Retención Documental y el Formato Único de Inventario?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3069339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tse3.mm.bing.net/th?id=OIP.Pxws4kdlWf8gNSrrEvwp0AHaH6&amp;pid=Api&amp;P=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00"/>
          <a:stretch/>
        </p:blipFill>
        <p:spPr bwMode="auto">
          <a:xfrm>
            <a:off x="6778520" y="2079821"/>
            <a:ext cx="2365480" cy="2325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1117" y="1324121"/>
            <a:ext cx="4301551" cy="755700"/>
          </a:xfrm>
        </p:spPr>
        <p:txBody>
          <a:bodyPr/>
          <a:lstStyle/>
          <a:p>
            <a:pPr algn="ctr"/>
            <a:r>
              <a:rPr lang="es-ES" dirty="0">
                <a:solidFill>
                  <a:srgbClr val="0070C0"/>
                </a:solidFill>
              </a:rPr>
              <a:t>Actividad de reflexión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920152" y="2079821"/>
            <a:ext cx="6068474" cy="2652683"/>
          </a:xfrm>
        </p:spPr>
        <p:txBody>
          <a:bodyPr/>
          <a:lstStyle/>
          <a:p>
            <a:pPr marL="152400" indent="0" algn="ctr">
              <a:buNone/>
            </a:pPr>
            <a:r>
              <a:rPr lang="es-ES" b="1" dirty="0"/>
              <a:t>¿Tienen valor los diferentes instrumentos archivísticos pensado en el mejoramiento constante de la organización? ¿Desde nuestras oficinas contribuimos a construir instrumentos archivísticos de calidad? ¿En qué estado se encuentran las TRD de la CDMB?</a:t>
            </a:r>
          </a:p>
          <a:p>
            <a:pPr marL="152400" indent="0" algn="ctr">
              <a:buNone/>
            </a:pPr>
            <a:endParaRPr lang="es-ES" b="1" dirty="0"/>
          </a:p>
          <a:p>
            <a:pPr marL="152400" indent="0" algn="ctr">
              <a:buNone/>
            </a:pPr>
            <a:endParaRPr lang="es-ES" b="1" dirty="0"/>
          </a:p>
          <a:p>
            <a:pPr marL="152400" indent="0" algn="ctr">
              <a:buNone/>
            </a:pPr>
            <a:r>
              <a:rPr lang="es-ES" dirty="0">
                <a:solidFill>
                  <a:srgbClr val="0070C0"/>
                </a:solidFill>
              </a:rPr>
              <a:t>ESPACIO PARA PREGUNTAS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404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810633" y="216858"/>
            <a:ext cx="5803978" cy="453199"/>
          </a:xfrm>
        </p:spPr>
        <p:txBody>
          <a:bodyPr/>
          <a:lstStyle/>
          <a:p>
            <a:r>
              <a:rPr lang="es-ES" sz="1600" dirty="0">
                <a:solidFill>
                  <a:srgbClr val="0070C0"/>
                </a:solidFill>
              </a:rPr>
              <a:t>Actividad 3. Reconocimiento de los Instrumentos Archivísticos </a:t>
            </a:r>
            <a:endParaRPr lang="en-US" sz="1600" dirty="0">
              <a:solidFill>
                <a:srgbClr val="0070C0"/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325768" y="1023840"/>
            <a:ext cx="2808000" cy="495471"/>
          </a:xfrm>
        </p:spPr>
        <p:txBody>
          <a:bodyPr/>
          <a:lstStyle/>
          <a:p>
            <a:pPr marL="152400" indent="0" algn="ctr">
              <a:buNone/>
            </a:pPr>
            <a:r>
              <a:rPr lang="es-ES" b="1" dirty="0"/>
              <a:t>¿Qué son los instrumentos archivísticos?</a:t>
            </a:r>
          </a:p>
          <a:p>
            <a:pPr marL="152400" indent="0" algn="ctr">
              <a:buNone/>
            </a:pPr>
            <a:endParaRPr lang="es-ES" dirty="0"/>
          </a:p>
          <a:p>
            <a:pPr marL="152400" indent="0" algn="ctr">
              <a:buNone/>
            </a:pPr>
            <a:endParaRPr lang="en-US" dirty="0"/>
          </a:p>
        </p:txBody>
      </p:sp>
      <p:sp>
        <p:nvSpPr>
          <p:cNvPr id="4" name="CuadroTexto 3"/>
          <p:cNvSpPr txBox="1"/>
          <p:nvPr/>
        </p:nvSpPr>
        <p:spPr>
          <a:xfrm>
            <a:off x="227294" y="1519311"/>
            <a:ext cx="3254461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Los instrumentos archivísticos son todas las herramientas que ayudan a la ejecución adecuada de las actividades y tareas que surgen de la gestión documental, ya que facilitan el manejo optimizado de los documentos, su clasificación, categorización, verificación y ordenamiento al interior de las empresas y entidades. Esto garantiza tener un control detallado sobre los documentos, su destino, tratamiento  y disposición final.</a:t>
            </a:r>
            <a:endParaRPr lang="en-US" dirty="0"/>
          </a:p>
        </p:txBody>
      </p:sp>
      <p:pic>
        <p:nvPicPr>
          <p:cNvPr id="1026" name="Picture 2" descr="Archivo - DIGIFI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5805" y="1572587"/>
            <a:ext cx="4826048" cy="1957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ítulo 1"/>
          <p:cNvSpPr txBox="1">
            <a:spLocks/>
          </p:cNvSpPr>
          <p:nvPr/>
        </p:nvSpPr>
        <p:spPr bwMode="auto">
          <a:xfrm>
            <a:off x="4312635" y="4110200"/>
            <a:ext cx="5030322" cy="355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91425" tIns="91425" rIns="91425" bIns="91425" numCol="1" anchor="b" anchorCtr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l" rtl="0" eaLnBrk="0" fontAlgn="base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None/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 panose="020B0604020202020204" pitchFamily="34" charset="0"/>
              </a:defRPr>
            </a:lvl1pPr>
            <a:lvl2pPr lvl="1" algn="l" rtl="0" eaLnBrk="0" fontAlgn="base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None/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 panose="020B0604020202020204" pitchFamily="34" charset="0"/>
              </a:defRPr>
            </a:lvl2pPr>
            <a:lvl3pPr lvl="2" algn="l" rtl="0" eaLnBrk="0" fontAlgn="base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None/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 panose="020B0604020202020204" pitchFamily="34" charset="0"/>
              </a:defRPr>
            </a:lvl3pPr>
            <a:lvl4pPr lvl="3" algn="l" rtl="0" eaLnBrk="0" fontAlgn="base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None/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 panose="020B0604020202020204" pitchFamily="34" charset="0"/>
              </a:defRPr>
            </a:lvl4pPr>
            <a:lvl5pPr lvl="4" algn="l" rtl="0" eaLnBrk="0" fontAlgn="base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None/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 panose="020B0604020202020204" pitchFamily="34" charset="0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ES" sz="1600" b="1" kern="0">
                <a:solidFill>
                  <a:srgbClr val="0070C0"/>
                </a:solidFill>
              </a:rPr>
              <a:t>¿Cuáles son los instrumentos archivísticos?</a:t>
            </a:r>
            <a:endParaRPr lang="en-US" sz="1600" b="1" kern="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448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E7850364-6CDC-4EFD-840F-1C2C9FBD90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3093835" y="4475747"/>
            <a:ext cx="2200060" cy="51563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200" dirty="0">
                <a:solidFill>
                  <a:srgbClr val="FF0000"/>
                </a:solidFill>
              </a:rPr>
              <a:t>Veamos a continuación los instrumentos más comunes:</a:t>
            </a:r>
            <a:endParaRPr lang="en-U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0199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lipse 9"/>
          <p:cNvSpPr/>
          <p:nvPr/>
        </p:nvSpPr>
        <p:spPr>
          <a:xfrm>
            <a:off x="6119446" y="1385668"/>
            <a:ext cx="647114" cy="25321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869269" y="37202"/>
            <a:ext cx="5456584" cy="455053"/>
          </a:xfrm>
        </p:spPr>
        <p:txBody>
          <a:bodyPr/>
          <a:lstStyle/>
          <a:p>
            <a:r>
              <a:rPr lang="es-ES" sz="1600" b="1" dirty="0">
                <a:solidFill>
                  <a:srgbClr val="FF0000"/>
                </a:solidFill>
              </a:rPr>
              <a:t>Los instrumentos archivísticos en la CDMB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78756" y="1031278"/>
            <a:ext cx="2997582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Las </a:t>
            </a:r>
            <a:r>
              <a:rPr lang="es-ES" b="1" dirty="0">
                <a:solidFill>
                  <a:srgbClr val="0070C0"/>
                </a:solidFill>
              </a:rPr>
              <a:t>tablas de retención documental </a:t>
            </a:r>
            <a:r>
              <a:rPr lang="es-ES" dirty="0"/>
              <a:t>–TRD-  Son un instrumento archivístico, según el Archivo General de la Nación (AGN), que permite la clasificación documental de la Entidad, de acuerdo con su estructura orgánico-funcional, e indica los criterios de retención y disposición final resultante de la valoración documental por cada una de las agrupaciones documentales (AGN, 2014).</a:t>
            </a:r>
            <a:endParaRPr lang="en-US" dirty="0"/>
          </a:p>
        </p:txBody>
      </p:sp>
      <p:pic>
        <p:nvPicPr>
          <p:cNvPr id="2050" name="Picture 2" descr="Qué son las Tablas de Retención Documental? - Ats Gestión Document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121" y="653676"/>
            <a:ext cx="4896732" cy="3537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/>
          <p:cNvSpPr txBox="1"/>
          <p:nvPr/>
        </p:nvSpPr>
        <p:spPr>
          <a:xfrm>
            <a:off x="3939483" y="1746298"/>
            <a:ext cx="133378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>
                <a:solidFill>
                  <a:srgbClr val="0070C0"/>
                </a:solidFill>
              </a:rPr>
              <a:t>Se registran los diferentes asuntos. Por ejem, ACTAS </a:t>
            </a:r>
            <a:endParaRPr lang="en-US" sz="900" b="1" dirty="0">
              <a:solidFill>
                <a:srgbClr val="0070C0"/>
              </a:solidFill>
            </a:endParaRPr>
          </a:p>
        </p:txBody>
      </p:sp>
      <p:cxnSp>
        <p:nvCxnSpPr>
          <p:cNvPr id="7" name="Conector recto de flecha 6"/>
          <p:cNvCxnSpPr/>
          <p:nvPr/>
        </p:nvCxnSpPr>
        <p:spPr>
          <a:xfrm flipH="1">
            <a:off x="5548436" y="3133865"/>
            <a:ext cx="1269" cy="37104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adroTexto 7"/>
          <p:cNvSpPr txBox="1"/>
          <p:nvPr/>
        </p:nvSpPr>
        <p:spPr>
          <a:xfrm>
            <a:off x="4606376" y="3504914"/>
            <a:ext cx="15693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>
                <a:solidFill>
                  <a:srgbClr val="0070C0"/>
                </a:solidFill>
              </a:rPr>
              <a:t>Se estipulan el número de años que se retendrá</a:t>
            </a:r>
          </a:p>
          <a:p>
            <a:r>
              <a:rPr lang="es-ES" sz="900" b="1" dirty="0">
                <a:solidFill>
                  <a:srgbClr val="0070C0"/>
                </a:solidFill>
              </a:rPr>
              <a:t>La serie documental</a:t>
            </a:r>
            <a:endParaRPr lang="en-US" sz="900" b="1" dirty="0">
              <a:solidFill>
                <a:srgbClr val="0070C0"/>
              </a:solidFill>
            </a:endParaRPr>
          </a:p>
        </p:txBody>
      </p:sp>
      <p:cxnSp>
        <p:nvCxnSpPr>
          <p:cNvPr id="12" name="Conector angular 11"/>
          <p:cNvCxnSpPr/>
          <p:nvPr/>
        </p:nvCxnSpPr>
        <p:spPr>
          <a:xfrm flipV="1">
            <a:off x="6638840" y="1266092"/>
            <a:ext cx="1124305" cy="259140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uadroTexto 14"/>
          <p:cNvSpPr txBox="1"/>
          <p:nvPr/>
        </p:nvSpPr>
        <p:spPr>
          <a:xfrm>
            <a:off x="7695028" y="300058"/>
            <a:ext cx="1410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dirty="0"/>
              <a:t>Tras la valoración, se decide cuál será la disposición final de los documentos: (</a:t>
            </a:r>
            <a:r>
              <a:rPr lang="es-ES" sz="900" b="1" dirty="0">
                <a:solidFill>
                  <a:srgbClr val="0070C0"/>
                </a:solidFill>
              </a:rPr>
              <a:t>CT</a:t>
            </a:r>
            <a:r>
              <a:rPr lang="es-ES" sz="900" dirty="0"/>
              <a:t>: Conservación total)</a:t>
            </a:r>
          </a:p>
          <a:p>
            <a:r>
              <a:rPr lang="es-ES" sz="900" dirty="0"/>
              <a:t>(</a:t>
            </a:r>
            <a:r>
              <a:rPr lang="es-ES" sz="900" b="1" dirty="0">
                <a:solidFill>
                  <a:srgbClr val="0070C0"/>
                </a:solidFill>
              </a:rPr>
              <a:t>E</a:t>
            </a:r>
            <a:r>
              <a:rPr lang="es-ES" sz="900" dirty="0"/>
              <a:t>: Eliminación) (</a:t>
            </a:r>
            <a:r>
              <a:rPr lang="es-ES" sz="900" b="1" dirty="0">
                <a:solidFill>
                  <a:srgbClr val="0070C0"/>
                </a:solidFill>
              </a:rPr>
              <a:t>M</a:t>
            </a:r>
            <a:r>
              <a:rPr lang="es-ES" sz="900" dirty="0"/>
              <a:t>: Microfilmación) (</a:t>
            </a:r>
            <a:r>
              <a:rPr lang="es-ES" sz="900" b="1" dirty="0">
                <a:solidFill>
                  <a:srgbClr val="0070C0"/>
                </a:solidFill>
              </a:rPr>
              <a:t>S</a:t>
            </a:r>
            <a:r>
              <a:rPr lang="es-ES" sz="900" dirty="0"/>
              <a:t>: Selección)</a:t>
            </a:r>
            <a:endParaRPr lang="en-US" sz="900" dirty="0"/>
          </a:p>
        </p:txBody>
      </p:sp>
      <p:cxnSp>
        <p:nvCxnSpPr>
          <p:cNvPr id="18" name="Conector recto de flecha 17"/>
          <p:cNvCxnSpPr/>
          <p:nvPr/>
        </p:nvCxnSpPr>
        <p:spPr>
          <a:xfrm>
            <a:off x="8018585" y="3200400"/>
            <a:ext cx="21101" cy="65414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uadroTexto 18"/>
          <p:cNvSpPr txBox="1"/>
          <p:nvPr/>
        </p:nvSpPr>
        <p:spPr>
          <a:xfrm>
            <a:off x="7251896" y="3868400"/>
            <a:ext cx="1737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>
                <a:solidFill>
                  <a:srgbClr val="0070C0"/>
                </a:solidFill>
              </a:rPr>
              <a:t>Se mencionan las pautas o lógicos seguidas para tomar la decisión en torno a la Disposición final.</a:t>
            </a:r>
            <a:endParaRPr lang="en-US" sz="9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452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599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795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9702" y="514349"/>
            <a:ext cx="2808000" cy="755700"/>
          </a:xfrm>
        </p:spPr>
        <p:txBody>
          <a:bodyPr/>
          <a:lstStyle/>
          <a:p>
            <a:pPr algn="ctr"/>
            <a:r>
              <a:rPr lang="es-ES" sz="1600" b="1" dirty="0">
                <a:solidFill>
                  <a:srgbClr val="0070C0"/>
                </a:solidFill>
              </a:rPr>
              <a:t>¿Qué es el FUID?</a:t>
            </a:r>
            <a:endParaRPr lang="en-US" sz="1600" b="1" dirty="0">
              <a:solidFill>
                <a:srgbClr val="0070C0"/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311699" y="1194422"/>
            <a:ext cx="2624005" cy="1614857"/>
          </a:xfrm>
        </p:spPr>
        <p:txBody>
          <a:bodyPr/>
          <a:lstStyle/>
          <a:p>
            <a:pPr marL="152400" indent="0">
              <a:buNone/>
            </a:pPr>
            <a:r>
              <a:rPr lang="es-ES" dirty="0"/>
              <a:t>El inventario documental, según el Archivo General de la Nación (AGN), constituye un instrumento archivístico de recuperación de información que describe de manera exacta y precisa las series o los asuntos de un fondo documental. AGN (2014).</a:t>
            </a:r>
          </a:p>
          <a:p>
            <a:pPr marL="152400" indent="0">
              <a:buNone/>
            </a:pPr>
            <a:endParaRPr lang="es-ES" dirty="0"/>
          </a:p>
          <a:p>
            <a:pPr marL="152400" indent="0">
              <a:buNone/>
            </a:pPr>
            <a:r>
              <a:rPr lang="es-ES" dirty="0"/>
              <a:t>¿Por qué es importante el </a:t>
            </a:r>
            <a:r>
              <a:rPr lang="es-ES" b="1" dirty="0">
                <a:solidFill>
                  <a:srgbClr val="0070C0"/>
                </a:solidFill>
              </a:rPr>
              <a:t>FUID</a:t>
            </a:r>
            <a:r>
              <a:rPr lang="es-ES" dirty="0"/>
              <a:t>?</a:t>
            </a:r>
          </a:p>
          <a:p>
            <a:pPr marL="152400" indent="0">
              <a:buNone/>
            </a:pPr>
            <a:endParaRPr lang="es-ES" dirty="0"/>
          </a:p>
          <a:p>
            <a:pPr marL="152400" indent="0" algn="ctr">
              <a:buNone/>
            </a:pPr>
            <a:r>
              <a:rPr lang="es-ES" dirty="0"/>
              <a:t>Con su diligenciamiento se logra establecer una herramienta clave para asignar y asegurar responsabilidades sobre los documentos. Además de permitir el control básico de los archivos de gestión.</a:t>
            </a:r>
            <a:endParaRPr lang="en-US" dirty="0"/>
          </a:p>
        </p:txBody>
      </p:sp>
      <p:pic>
        <p:nvPicPr>
          <p:cNvPr id="3074" name="Picture 2" descr="Intervención de archivos y fondos acumulados - Gamma Cor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091" y="514349"/>
            <a:ext cx="4655503" cy="306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/>
          <p:cNvSpPr txBox="1"/>
          <p:nvPr/>
        </p:nvSpPr>
        <p:spPr>
          <a:xfrm>
            <a:off x="3377269" y="3623225"/>
            <a:ext cx="54451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dirty="0"/>
              <a:t>El diligenciamiento correcto de este instrumento es imprescindible para la adecuada descripción archivística. Caracteres como </a:t>
            </a:r>
            <a:r>
              <a:rPr lang="es-ES" sz="1100" b="1" dirty="0">
                <a:solidFill>
                  <a:srgbClr val="0070C0"/>
                </a:solidFill>
              </a:rPr>
              <a:t>Número de Orden </a:t>
            </a:r>
            <a:r>
              <a:rPr lang="es-ES" sz="1100" dirty="0"/>
              <a:t>y </a:t>
            </a:r>
            <a:r>
              <a:rPr lang="es-ES" sz="1100" b="1" dirty="0">
                <a:solidFill>
                  <a:srgbClr val="0070C0"/>
                </a:solidFill>
              </a:rPr>
              <a:t>Código</a:t>
            </a:r>
            <a:r>
              <a:rPr lang="es-ES" sz="1100" dirty="0"/>
              <a:t> deben ser asignados por los funcionarios archivísticos; las </a:t>
            </a:r>
            <a:r>
              <a:rPr lang="es-ES" sz="1100" b="1" dirty="0">
                <a:solidFill>
                  <a:srgbClr val="0070C0"/>
                </a:solidFill>
              </a:rPr>
              <a:t>fechas extremas </a:t>
            </a:r>
            <a:r>
              <a:rPr lang="es-ES" sz="1100" dirty="0"/>
              <a:t>hacen referencia a la fecha del documento más antiguo y el más reciente; entre otros.</a:t>
            </a:r>
            <a:endParaRPr lang="en-US" sz="1100" dirty="0"/>
          </a:p>
        </p:txBody>
      </p:sp>
      <p:sp>
        <p:nvSpPr>
          <p:cNvPr id="13" name="Título 1"/>
          <p:cNvSpPr txBox="1">
            <a:spLocks/>
          </p:cNvSpPr>
          <p:nvPr/>
        </p:nvSpPr>
        <p:spPr bwMode="auto">
          <a:xfrm>
            <a:off x="2869269" y="37202"/>
            <a:ext cx="5456584" cy="455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91425" tIns="91425" rIns="91425" bIns="91425" numCol="1" anchor="b" anchorCtr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l" rtl="0" eaLnBrk="0" fontAlgn="base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None/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 panose="020B0604020202020204" pitchFamily="34" charset="0"/>
              </a:defRPr>
            </a:lvl1pPr>
            <a:lvl2pPr lvl="1" algn="l" rtl="0" eaLnBrk="0" fontAlgn="base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None/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 panose="020B0604020202020204" pitchFamily="34" charset="0"/>
              </a:defRPr>
            </a:lvl2pPr>
            <a:lvl3pPr lvl="2" algn="l" rtl="0" eaLnBrk="0" fontAlgn="base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None/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 panose="020B0604020202020204" pitchFamily="34" charset="0"/>
              </a:defRPr>
            </a:lvl3pPr>
            <a:lvl4pPr lvl="3" algn="l" rtl="0" eaLnBrk="0" fontAlgn="base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None/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 panose="020B0604020202020204" pitchFamily="34" charset="0"/>
              </a:defRPr>
            </a:lvl4pPr>
            <a:lvl5pPr lvl="4" algn="l" rtl="0" eaLnBrk="0" fontAlgn="base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None/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 panose="020B0604020202020204" pitchFamily="34" charset="0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ES" sz="1600" b="1" kern="0">
                <a:solidFill>
                  <a:srgbClr val="FF0000"/>
                </a:solidFill>
              </a:rPr>
              <a:t>Los instrumentos archivísticos en la CDMB</a:t>
            </a:r>
            <a:endParaRPr lang="en-US" sz="1600" b="1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6746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1553" t="19913" r="10844" b="6250"/>
          <a:stretch/>
        </p:blipFill>
        <p:spPr>
          <a:xfrm>
            <a:off x="380145" y="809387"/>
            <a:ext cx="7962472" cy="3773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5299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17957" y="777709"/>
            <a:ext cx="2967764" cy="488138"/>
          </a:xfrm>
        </p:spPr>
        <p:txBody>
          <a:bodyPr/>
          <a:lstStyle/>
          <a:p>
            <a:r>
              <a:rPr lang="es-ES" sz="1600" b="1" dirty="0">
                <a:solidFill>
                  <a:srgbClr val="0070C0"/>
                </a:solidFill>
              </a:rPr>
              <a:t>Banco terminológicos –BT-</a:t>
            </a:r>
            <a:endParaRPr lang="en-US" sz="1600" b="1" dirty="0">
              <a:solidFill>
                <a:srgbClr val="0070C0"/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24645" y="1265847"/>
            <a:ext cx="3504029" cy="3179400"/>
          </a:xfrm>
        </p:spPr>
        <p:txBody>
          <a:bodyPr/>
          <a:lstStyle/>
          <a:p>
            <a:pPr marL="152400" indent="0" algn="ctr">
              <a:buNone/>
            </a:pPr>
            <a:r>
              <a:rPr lang="es-ES" sz="1400" dirty="0"/>
              <a:t>El Banco Terminológico es el instrumento archivístico elaborado por el Archivo General de la Nación, el cual estandariza la denominación de series y subseries documentales producidas en razón de las funciones administrativas transversales a la administración pública. Además se constituye en una herramienta que facilita los procesos de valoración de documentos y elaboración de Tablas de Retención Documental al ofrecer tiempos mínimos de retención documental y una propuesta de disposición final.  </a:t>
            </a:r>
            <a:r>
              <a:rPr lang="es-ES" dirty="0"/>
              <a:t> </a:t>
            </a:r>
            <a:endParaRPr lang="en-US" dirty="0"/>
          </a:p>
        </p:txBody>
      </p:sp>
      <p:pic>
        <p:nvPicPr>
          <p:cNvPr id="4100" name="Picture 4" descr="https://tse3.mm.bing.net/th?id=OIP.Z1XfCsdcGy_njxrJ04pKnAHaHJ&amp;pid=Api&amp;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506" y="2534494"/>
            <a:ext cx="1411968" cy="136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ítulo 1"/>
          <p:cNvSpPr txBox="1">
            <a:spLocks/>
          </p:cNvSpPr>
          <p:nvPr/>
        </p:nvSpPr>
        <p:spPr bwMode="auto">
          <a:xfrm>
            <a:off x="2869269" y="37202"/>
            <a:ext cx="5456584" cy="455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91425" tIns="91425" rIns="91425" bIns="91425" numCol="1" anchor="b" anchorCtr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l" rtl="0" eaLnBrk="0" fontAlgn="base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None/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 panose="020B0604020202020204" pitchFamily="34" charset="0"/>
              </a:defRPr>
            </a:lvl1pPr>
            <a:lvl2pPr lvl="1" algn="l" rtl="0" eaLnBrk="0" fontAlgn="base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None/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 panose="020B0604020202020204" pitchFamily="34" charset="0"/>
              </a:defRPr>
            </a:lvl2pPr>
            <a:lvl3pPr lvl="2" algn="l" rtl="0" eaLnBrk="0" fontAlgn="base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None/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 panose="020B0604020202020204" pitchFamily="34" charset="0"/>
              </a:defRPr>
            </a:lvl3pPr>
            <a:lvl4pPr lvl="3" algn="l" rtl="0" eaLnBrk="0" fontAlgn="base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None/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 panose="020B0604020202020204" pitchFamily="34" charset="0"/>
              </a:defRPr>
            </a:lvl4pPr>
            <a:lvl5pPr lvl="4" algn="l" rtl="0" eaLnBrk="0" fontAlgn="base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None/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 panose="020B0604020202020204" pitchFamily="34" charset="0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ES" sz="1600" b="1" kern="0">
                <a:solidFill>
                  <a:srgbClr val="FF0000"/>
                </a:solidFill>
              </a:rPr>
              <a:t>Los instrumentos archivísticos en la CDMB</a:t>
            </a:r>
            <a:endParaRPr lang="en-US" sz="1600" b="1" kern="0" dirty="0">
              <a:solidFill>
                <a:srgbClr val="FF0000"/>
              </a:solidFill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26830" t="23198" r="25218" b="34139"/>
          <a:stretch/>
        </p:blipFill>
        <p:spPr>
          <a:xfrm>
            <a:off x="3625295" y="1532258"/>
            <a:ext cx="1853947" cy="92737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/>
          <a:srcRect l="30224" t="10483" r="31777" b="8318"/>
          <a:stretch/>
        </p:blipFill>
        <p:spPr>
          <a:xfrm>
            <a:off x="5409077" y="492255"/>
            <a:ext cx="3399768" cy="408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8345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-141" t="12534" r="1640" b="5513"/>
          <a:stretch/>
        </p:blipFill>
        <p:spPr>
          <a:xfrm>
            <a:off x="311700" y="749948"/>
            <a:ext cx="7887078" cy="381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072907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4657</TotalTime>
  <Words>651</Words>
  <Application>Microsoft Office PowerPoint</Application>
  <PresentationFormat>Presentación en pantalla (16:9)</PresentationFormat>
  <Paragraphs>46</Paragraphs>
  <Slides>12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Simple Light</vt:lpstr>
      <vt:lpstr>Presentación de PowerPoint</vt:lpstr>
      <vt:lpstr>Actividad 3. Reconocimiento de los Instrumentos Archivísticos </vt:lpstr>
      <vt:lpstr>Presentación de PowerPoint</vt:lpstr>
      <vt:lpstr>Los instrumentos archivísticos en la CDMB</vt:lpstr>
      <vt:lpstr>Presentación de PowerPoint</vt:lpstr>
      <vt:lpstr>¿Qué es el FUID?</vt:lpstr>
      <vt:lpstr>Presentación de PowerPoint</vt:lpstr>
      <vt:lpstr>Banco terminológicos –BT-</vt:lpstr>
      <vt:lpstr>Presentación de PowerPoint</vt:lpstr>
      <vt:lpstr>PINAR</vt:lpstr>
      <vt:lpstr>Ejercicio práctico</vt:lpstr>
      <vt:lpstr>Actividad de reflexión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Mario</dc:creator>
  <cp:lastModifiedBy>Cuenta Microsoft</cp:lastModifiedBy>
  <cp:revision>230</cp:revision>
  <dcterms:modified xsi:type="dcterms:W3CDTF">2022-08-09T16:11:33Z</dcterms:modified>
</cp:coreProperties>
</file>